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lear Sans Regular" charset="1" panose="020B0503030202020304"/>
      <p:regular r:id="rId11"/>
    </p:embeddedFont>
    <p:embeddedFont>
      <p:font typeface="Clear Sans Regular Bold" charset="1" panose="020B0603030202020304"/>
      <p:regular r:id="rId12"/>
    </p:embeddedFont>
    <p:embeddedFont>
      <p:font typeface="Clear Sans Regular Italics" charset="1" panose="020B0503030202090304"/>
      <p:regular r:id="rId13"/>
    </p:embeddedFont>
    <p:embeddedFont>
      <p:font typeface="Clear Sans Regular Bold Italics" charset="1" panose="020B0603030202090304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notesSlides/notesSlide2.xml" Type="http://schemas.openxmlformats.org/officeDocument/2006/relationships/notesSlide"/><Relationship Id="rId42" Target="notesSlides/notesSlide3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orange points are least complex shape for this area</a:t>
            </a:r>
          </a:p>
          <a:p>
            <a:r>
              <a:rPr lang="en-US"/>
              <a:t> </a:t>
            </a:r>
          </a:p>
          <a:p>
            <a:r>
              <a:rPr lang="en-US"/>
              <a:t>Model Configuration:</a:t>
            </a:r>
          </a:p>
          <a:p>
            <a:r>
              <a:rPr lang="en-US"/>
              <a:t>- 4 days of melt</a:t>
            </a:r>
          </a:p>
          <a:p>
            <a:r>
              <a:rPr lang="en-US"/>
              <a:t>- 500x500 grid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FnIC6vyQE.mp4" Type="http://schemas.openxmlformats.org/officeDocument/2006/relationships/video"/><Relationship Id="rId4" Target="../media/VAFnIC6vyQE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FnNObl7Uk.mp4" Type="http://schemas.openxmlformats.org/officeDocument/2006/relationships/video"/><Relationship Id="rId4" Target="../media/VAFnNObl7Uk.mp4" Type="http://schemas.microsoft.com/office/2007/relationships/media"/><Relationship Id="rId5" Target="../media/image27.png" Type="http://schemas.openxmlformats.org/officeDocument/2006/relationships/image"/><Relationship Id="rId6" Target="https://iceing-model.streamlit.app" TargetMode="External" Type="http://schemas.openxmlformats.org/officeDocument/2006/relationships/hyperlink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FnAWU0M4s.mp4" Type="http://schemas.openxmlformats.org/officeDocument/2006/relationships/video"/><Relationship Id="rId4" Target="../media/VAFnAWU0M4s.mp4" Type="http://schemas.microsoft.com/office/2007/relationships/media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jpeg" Type="http://schemas.openxmlformats.org/officeDocument/2006/relationships/image"/><Relationship Id="rId4" Target="../media/VAFnOZ9utnQ.mp4" Type="http://schemas.openxmlformats.org/officeDocument/2006/relationships/video"/><Relationship Id="rId5" Target="../media/VAFnOZ9utnQ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983" y="-48427"/>
            <a:ext cx="18432983" cy="10335427"/>
          </a:xfrm>
          <a:custGeom>
            <a:avLst/>
            <a:gdLst/>
            <a:ahLst/>
            <a:cxnLst/>
            <a:rect r="r" b="b" t="t" l="l"/>
            <a:pathLst>
              <a:path h="10335427" w="18432983">
                <a:moveTo>
                  <a:pt x="0" y="0"/>
                </a:moveTo>
                <a:lnTo>
                  <a:pt x="18432983" y="0"/>
                </a:lnTo>
                <a:lnTo>
                  <a:pt x="18432983" y="10335427"/>
                </a:lnTo>
                <a:lnTo>
                  <a:pt x="0" y="1033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99" r="0" b="-9399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130667" y="1122645"/>
            <a:ext cx="14026665" cy="7857871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2130667" y="6832048"/>
            <a:ext cx="14026665" cy="2148469"/>
          </a:xfrm>
          <a:prstGeom prst="rect">
            <a:avLst/>
          </a:prstGeom>
          <a:solidFill>
            <a:srgbClr val="BFCDE4">
              <a:alpha val="80000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2940852" y="3229653"/>
            <a:ext cx="12406297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0"/>
              </a:lnSpc>
              <a:spcBef>
                <a:spcPct val="0"/>
              </a:spcBef>
            </a:pPr>
            <a:r>
              <a:rPr lang="en-US" sz="12000" spc="-120">
                <a:solidFill>
                  <a:srgbClr val="000000"/>
                </a:solidFill>
                <a:latin typeface="Hammersmith One Bold"/>
              </a:rPr>
              <a:t>Arctic Melt Ponds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482676" y="7361723"/>
            <a:ext cx="11322648" cy="1024283"/>
            <a:chOff x="0" y="0"/>
            <a:chExt cx="15096864" cy="136571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5096864" cy="62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000000"/>
                  </a:solidFill>
                  <a:latin typeface="Clear Sans Regular Bold"/>
                </a:rPr>
                <a:t>Exploring fractal dimensions of Arctic Melt Ponds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33370"/>
              <a:ext cx="15096864" cy="532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lear Sans Regular"/>
                </a:rPr>
                <a:t>Presented by: Group 7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7822" y="7823578"/>
            <a:ext cx="7762555" cy="1963508"/>
            <a:chOff x="0" y="0"/>
            <a:chExt cx="2044459" cy="51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4459" cy="517138"/>
            </a:xfrm>
            <a:custGeom>
              <a:avLst/>
              <a:gdLst/>
              <a:ahLst/>
              <a:cxnLst/>
              <a:rect r="r" b="b" t="t" l="l"/>
              <a:pathLst>
                <a:path h="517138" w="2044459">
                  <a:moveTo>
                    <a:pt x="50864" y="0"/>
                  </a:moveTo>
                  <a:lnTo>
                    <a:pt x="1993595" y="0"/>
                  </a:lnTo>
                  <a:cubicBezTo>
                    <a:pt x="2007085" y="0"/>
                    <a:pt x="2020022" y="5359"/>
                    <a:pt x="2029561" y="14898"/>
                  </a:cubicBezTo>
                  <a:cubicBezTo>
                    <a:pt x="2039100" y="24437"/>
                    <a:pt x="2044459" y="37374"/>
                    <a:pt x="2044459" y="50864"/>
                  </a:cubicBezTo>
                  <a:lnTo>
                    <a:pt x="2044459" y="466273"/>
                  </a:lnTo>
                  <a:cubicBezTo>
                    <a:pt x="2044459" y="479763"/>
                    <a:pt x="2039100" y="492701"/>
                    <a:pt x="2029561" y="502240"/>
                  </a:cubicBezTo>
                  <a:cubicBezTo>
                    <a:pt x="2020022" y="511779"/>
                    <a:pt x="2007085" y="517138"/>
                    <a:pt x="1993595" y="517138"/>
                  </a:cubicBezTo>
                  <a:lnTo>
                    <a:pt x="50864" y="517138"/>
                  </a:lnTo>
                  <a:cubicBezTo>
                    <a:pt x="37374" y="517138"/>
                    <a:pt x="24437" y="511779"/>
                    <a:pt x="14898" y="502240"/>
                  </a:cubicBezTo>
                  <a:cubicBezTo>
                    <a:pt x="5359" y="492701"/>
                    <a:pt x="0" y="479763"/>
                    <a:pt x="0" y="466273"/>
                  </a:cubicBezTo>
                  <a:lnTo>
                    <a:pt x="0" y="50864"/>
                  </a:lnTo>
                  <a:cubicBezTo>
                    <a:pt x="0" y="37374"/>
                    <a:pt x="5359" y="24437"/>
                    <a:pt x="14898" y="14898"/>
                  </a:cubicBezTo>
                  <a:cubicBezTo>
                    <a:pt x="24437" y="5359"/>
                    <a:pt x="37374" y="0"/>
                    <a:pt x="50864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Control Parameter can control order (fractal dimension 2) of the topography</a:t>
              </a:r>
            </a:p>
            <a:p>
              <a:pPr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From uniform (order: 1) to normally distributed (order: 0) topography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7822" y="2238312"/>
            <a:ext cx="7697988" cy="5364322"/>
            <a:chOff x="0" y="0"/>
            <a:chExt cx="2027454" cy="14128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7454" cy="1412826"/>
            </a:xfrm>
            <a:custGeom>
              <a:avLst/>
              <a:gdLst/>
              <a:ahLst/>
              <a:cxnLst/>
              <a:rect r="r" b="b" t="t" l="l"/>
              <a:pathLst>
                <a:path h="1412826" w="2027454">
                  <a:moveTo>
                    <a:pt x="51291" y="0"/>
                  </a:moveTo>
                  <a:lnTo>
                    <a:pt x="1976163" y="0"/>
                  </a:lnTo>
                  <a:cubicBezTo>
                    <a:pt x="2004490" y="0"/>
                    <a:pt x="2027454" y="22964"/>
                    <a:pt x="2027454" y="51291"/>
                  </a:cubicBezTo>
                  <a:lnTo>
                    <a:pt x="2027454" y="1361535"/>
                  </a:lnTo>
                  <a:cubicBezTo>
                    <a:pt x="2027454" y="1389862"/>
                    <a:pt x="2004490" y="1412826"/>
                    <a:pt x="1976163" y="1412826"/>
                  </a:cubicBezTo>
                  <a:lnTo>
                    <a:pt x="51291" y="1412826"/>
                  </a:lnTo>
                  <a:cubicBezTo>
                    <a:pt x="22964" y="1412826"/>
                    <a:pt x="0" y="1389862"/>
                    <a:pt x="0" y="1361535"/>
                  </a:cubicBezTo>
                  <a:lnTo>
                    <a:pt x="0" y="51291"/>
                  </a:lnTo>
                  <a:cubicBezTo>
                    <a:pt x="0" y="22964"/>
                    <a:pt x="22964" y="0"/>
                    <a:pt x="512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7392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3254" y="4733056"/>
            <a:ext cx="4127319" cy="2869577"/>
          </a:xfrm>
          <a:custGeom>
            <a:avLst/>
            <a:gdLst/>
            <a:ahLst/>
            <a:cxnLst/>
            <a:rect r="r" b="b" t="t" l="l"/>
            <a:pathLst>
              <a:path h="2869577" w="4127319">
                <a:moveTo>
                  <a:pt x="0" y="0"/>
                </a:moveTo>
                <a:lnTo>
                  <a:pt x="4127320" y="0"/>
                </a:lnTo>
                <a:lnTo>
                  <a:pt x="4127320" y="2869578"/>
                </a:lnTo>
                <a:lnTo>
                  <a:pt x="0" y="2869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123" r="0" b="-2145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28490" y="2317347"/>
            <a:ext cx="4127319" cy="2869577"/>
          </a:xfrm>
          <a:custGeom>
            <a:avLst/>
            <a:gdLst/>
            <a:ahLst/>
            <a:cxnLst/>
            <a:rect r="r" b="b" t="t" l="l"/>
            <a:pathLst>
              <a:path h="2869577" w="4127319">
                <a:moveTo>
                  <a:pt x="0" y="0"/>
                </a:moveTo>
                <a:lnTo>
                  <a:pt x="4127319" y="0"/>
                </a:lnTo>
                <a:lnTo>
                  <a:pt x="4127319" y="2869577"/>
                </a:lnTo>
                <a:lnTo>
                  <a:pt x="0" y="2869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123" r="0" b="-2145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28490" y="4733056"/>
            <a:ext cx="4127319" cy="2869577"/>
          </a:xfrm>
          <a:custGeom>
            <a:avLst/>
            <a:gdLst/>
            <a:ahLst/>
            <a:cxnLst/>
            <a:rect r="r" b="b" t="t" l="l"/>
            <a:pathLst>
              <a:path h="2869577" w="4127319">
                <a:moveTo>
                  <a:pt x="0" y="0"/>
                </a:moveTo>
                <a:lnTo>
                  <a:pt x="4127319" y="0"/>
                </a:lnTo>
                <a:lnTo>
                  <a:pt x="4127319" y="2869578"/>
                </a:lnTo>
                <a:lnTo>
                  <a:pt x="0" y="286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123" r="0" b="-21455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499907" y="7823578"/>
            <a:ext cx="7762555" cy="1887308"/>
            <a:chOff x="0" y="0"/>
            <a:chExt cx="2044459" cy="4970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4459" cy="497069"/>
            </a:xfrm>
            <a:custGeom>
              <a:avLst/>
              <a:gdLst/>
              <a:ahLst/>
              <a:cxnLst/>
              <a:rect r="r" b="b" t="t" l="l"/>
              <a:pathLst>
                <a:path h="497069" w="2044459">
                  <a:moveTo>
                    <a:pt x="50864" y="0"/>
                  </a:moveTo>
                  <a:lnTo>
                    <a:pt x="1993595" y="0"/>
                  </a:lnTo>
                  <a:cubicBezTo>
                    <a:pt x="2007085" y="0"/>
                    <a:pt x="2020022" y="5359"/>
                    <a:pt x="2029561" y="14898"/>
                  </a:cubicBezTo>
                  <a:cubicBezTo>
                    <a:pt x="2039100" y="24437"/>
                    <a:pt x="2044459" y="37374"/>
                    <a:pt x="2044459" y="50864"/>
                  </a:cubicBezTo>
                  <a:lnTo>
                    <a:pt x="2044459" y="446204"/>
                  </a:lnTo>
                  <a:cubicBezTo>
                    <a:pt x="2044459" y="459694"/>
                    <a:pt x="2039100" y="472632"/>
                    <a:pt x="2029561" y="482171"/>
                  </a:cubicBezTo>
                  <a:cubicBezTo>
                    <a:pt x="2020022" y="491710"/>
                    <a:pt x="2007085" y="497069"/>
                    <a:pt x="1993595" y="497069"/>
                  </a:cubicBezTo>
                  <a:lnTo>
                    <a:pt x="50864" y="497069"/>
                  </a:lnTo>
                  <a:cubicBezTo>
                    <a:pt x="37374" y="497069"/>
                    <a:pt x="24437" y="491710"/>
                    <a:pt x="14898" y="482171"/>
                  </a:cubicBezTo>
                  <a:cubicBezTo>
                    <a:pt x="5359" y="472632"/>
                    <a:pt x="0" y="459694"/>
                    <a:pt x="0" y="446204"/>
                  </a:cubicBezTo>
                  <a:lnTo>
                    <a:pt x="0" y="50864"/>
                  </a:lnTo>
                  <a:cubicBezTo>
                    <a:pt x="0" y="37374"/>
                    <a:pt x="5359" y="24437"/>
                    <a:pt x="14898" y="14898"/>
                  </a:cubicBezTo>
                  <a:cubicBezTo>
                    <a:pt x="24437" y="5359"/>
                    <a:pt x="37374" y="0"/>
                    <a:pt x="508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Model generated topography based on LiDAR measurements</a:t>
              </a:r>
            </a:p>
            <a:p>
              <a:pPr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lear Sans Regular"/>
                </a:rPr>
                <a:t>Generated data statistically indistinguishable  from real measurements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9907" y="2238312"/>
            <a:ext cx="7697988" cy="5364322"/>
            <a:chOff x="0" y="0"/>
            <a:chExt cx="2027454" cy="14128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27454" cy="1412826"/>
            </a:xfrm>
            <a:custGeom>
              <a:avLst/>
              <a:gdLst/>
              <a:ahLst/>
              <a:cxnLst/>
              <a:rect r="r" b="b" t="t" l="l"/>
              <a:pathLst>
                <a:path h="1412826" w="2027454">
                  <a:moveTo>
                    <a:pt x="51291" y="0"/>
                  </a:moveTo>
                  <a:lnTo>
                    <a:pt x="1976163" y="0"/>
                  </a:lnTo>
                  <a:cubicBezTo>
                    <a:pt x="2004490" y="0"/>
                    <a:pt x="2027454" y="22964"/>
                    <a:pt x="2027454" y="51291"/>
                  </a:cubicBezTo>
                  <a:lnTo>
                    <a:pt x="2027454" y="1361535"/>
                  </a:lnTo>
                  <a:cubicBezTo>
                    <a:pt x="2027454" y="1389862"/>
                    <a:pt x="2004490" y="1412826"/>
                    <a:pt x="1976163" y="1412826"/>
                  </a:cubicBezTo>
                  <a:lnTo>
                    <a:pt x="51291" y="1412826"/>
                  </a:lnTo>
                  <a:cubicBezTo>
                    <a:pt x="22964" y="1412826"/>
                    <a:pt x="0" y="1389862"/>
                    <a:pt x="0" y="1361535"/>
                  </a:cubicBezTo>
                  <a:lnTo>
                    <a:pt x="0" y="51291"/>
                  </a:lnTo>
                  <a:cubicBezTo>
                    <a:pt x="0" y="22964"/>
                    <a:pt x="22964" y="0"/>
                    <a:pt x="512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7392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499907" y="1993959"/>
            <a:ext cx="7566989" cy="5935887"/>
          </a:xfrm>
          <a:custGeom>
            <a:avLst/>
            <a:gdLst/>
            <a:ahLst/>
            <a:cxnLst/>
            <a:rect r="r" b="b" t="t" l="l"/>
            <a:pathLst>
              <a:path h="5935887" w="7566989">
                <a:moveTo>
                  <a:pt x="0" y="0"/>
                </a:moveTo>
                <a:lnTo>
                  <a:pt x="7566989" y="0"/>
                </a:lnTo>
                <a:lnTo>
                  <a:pt x="7566989" y="5935887"/>
                </a:lnTo>
                <a:lnTo>
                  <a:pt x="0" y="5935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971" r="0" b="-1344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2024" y="2396565"/>
            <a:ext cx="3868550" cy="2790359"/>
          </a:xfrm>
          <a:custGeom>
            <a:avLst/>
            <a:gdLst/>
            <a:ahLst/>
            <a:cxnLst/>
            <a:rect r="r" b="b" t="t" l="l"/>
            <a:pathLst>
              <a:path h="2790359" w="3868550">
                <a:moveTo>
                  <a:pt x="0" y="0"/>
                </a:moveTo>
                <a:lnTo>
                  <a:pt x="3868550" y="0"/>
                </a:lnTo>
                <a:lnTo>
                  <a:pt x="3868550" y="2790359"/>
                </a:lnTo>
                <a:lnTo>
                  <a:pt x="0" y="279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110038" y="971550"/>
            <a:ext cx="1206792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-139">
                <a:solidFill>
                  <a:srgbClr val="000000"/>
                </a:solidFill>
                <a:latin typeface="Hammersmith One"/>
              </a:rPr>
              <a:t>Data: Topography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310216"/>
            <a:ext cx="8828668" cy="37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9"/>
              </a:lnSpc>
              <a:spcBef>
                <a:spcPct val="0"/>
              </a:spcBef>
            </a:pPr>
            <a:r>
              <a:rPr lang="en-US" sz="1176">
                <a:solidFill>
                  <a:srgbClr val="000000"/>
                </a:solidFill>
                <a:latin typeface="Clear Sans Regular"/>
              </a:rPr>
              <a:t>Popović, P., Finkel, J., Silber, M. C., &amp; Abbot, D. S. (2020). Snow topography on undeformed Arctic sea ice captured by an idealized “snow dune” model. Journal of Geophysical Research: Oceans, 125, e2019JC016034. https:// doi.org/10.1029/2019JC016034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797229" y="1585463"/>
            <a:ext cx="6693542" cy="82929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726807" y="3187505"/>
            <a:ext cx="710928" cy="71092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5739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726807" y="5143500"/>
            <a:ext cx="710928" cy="7109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5739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51026" y="3158930"/>
            <a:ext cx="10185948" cy="494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-60">
                <a:solidFill>
                  <a:srgbClr val="000000"/>
                </a:solidFill>
                <a:latin typeface="Clear Sans Regular"/>
              </a:rPr>
              <a:t>Fixed parameters for complex subprocesses used as approximations.</a:t>
            </a:r>
          </a:p>
          <a:p>
            <a:pPr algn="ctr">
              <a:lnSpc>
                <a:spcPts val="3900"/>
              </a:lnSpc>
            </a:pPr>
          </a:p>
          <a:p>
            <a:pPr algn="ctr">
              <a:lnSpc>
                <a:spcPts val="3900"/>
              </a:lnSpc>
            </a:pPr>
          </a:p>
          <a:p>
            <a:pPr algn="ctr">
              <a:lnSpc>
                <a:spcPts val="3900"/>
              </a:lnSpc>
            </a:pPr>
            <a:r>
              <a:rPr lang="en-US" sz="3000" spc="-60">
                <a:solidFill>
                  <a:srgbClr val="000000"/>
                </a:solidFill>
                <a:latin typeface="Clear Sans Regular"/>
              </a:rPr>
              <a:t>Isolated System: Exclusion of interactions with external processes. </a:t>
            </a:r>
          </a:p>
          <a:p>
            <a:pPr algn="ctr">
              <a:lnSpc>
                <a:spcPts val="3900"/>
              </a:lnSpc>
            </a:pPr>
          </a:p>
          <a:p>
            <a:pPr algn="ctr">
              <a:lnSpc>
                <a:spcPts val="3900"/>
              </a:lnSpc>
            </a:pPr>
          </a:p>
          <a:p>
            <a:pPr algn="ctr">
              <a:lnSpc>
                <a:spcPts val="3900"/>
              </a:lnSpc>
            </a:pPr>
            <a:r>
              <a:rPr lang="en-US" sz="3000" spc="-60">
                <a:solidFill>
                  <a:srgbClr val="000000"/>
                </a:solidFill>
                <a:latin typeface="Clear Sans Regular"/>
              </a:rPr>
              <a:t>Discretisation of time and space.</a:t>
            </a:r>
          </a:p>
          <a:p>
            <a:pPr algn="ctr">
              <a:lnSpc>
                <a:spcPts val="39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660853" y="1844637"/>
            <a:ext cx="496629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000000"/>
                </a:solidFill>
                <a:latin typeface="Hammersmith One Bold"/>
              </a:rPr>
              <a:t>MODEL LIMITATIONS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726807" y="7102203"/>
            <a:ext cx="710928" cy="71092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5739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5762" r="0" b="5762"/>
          <a:stretch>
            <a:fillRect/>
          </a:stretch>
        </p:blipFill>
        <p:spPr>
          <a:xfrm flipH="false" flipV="false" rot="0">
            <a:off x="1828800" y="1502910"/>
            <a:ext cx="14630400" cy="7281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5750" y="3352785"/>
            <a:ext cx="1454418" cy="519955"/>
          </a:xfrm>
          <a:custGeom>
            <a:avLst/>
            <a:gdLst/>
            <a:ahLst/>
            <a:cxnLst/>
            <a:rect r="r" b="b" t="t" l="l"/>
            <a:pathLst>
              <a:path h="519955" w="1454418">
                <a:moveTo>
                  <a:pt x="0" y="0"/>
                </a:moveTo>
                <a:lnTo>
                  <a:pt x="1454419" y="0"/>
                </a:lnTo>
                <a:lnTo>
                  <a:pt x="1454419" y="519954"/>
                </a:lnTo>
                <a:lnTo>
                  <a:pt x="0" y="51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8752" y="3352785"/>
            <a:ext cx="1454418" cy="519955"/>
          </a:xfrm>
          <a:custGeom>
            <a:avLst/>
            <a:gdLst/>
            <a:ahLst/>
            <a:cxnLst/>
            <a:rect r="r" b="b" t="t" l="l"/>
            <a:pathLst>
              <a:path h="519955" w="1454418">
                <a:moveTo>
                  <a:pt x="0" y="0"/>
                </a:moveTo>
                <a:lnTo>
                  <a:pt x="1454418" y="0"/>
                </a:lnTo>
                <a:lnTo>
                  <a:pt x="1454418" y="519954"/>
                </a:lnTo>
                <a:lnTo>
                  <a:pt x="0" y="51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002728"/>
            <a:ext cx="5045427" cy="4169846"/>
          </a:xfrm>
          <a:custGeom>
            <a:avLst/>
            <a:gdLst/>
            <a:ahLst/>
            <a:cxnLst/>
            <a:rect r="r" b="b" t="t" l="l"/>
            <a:pathLst>
              <a:path h="4169846" w="5045427">
                <a:moveTo>
                  <a:pt x="0" y="0"/>
                </a:moveTo>
                <a:lnTo>
                  <a:pt x="5045427" y="0"/>
                </a:lnTo>
                <a:lnTo>
                  <a:pt x="5045427" y="4169846"/>
                </a:lnTo>
                <a:lnTo>
                  <a:pt x="0" y="4169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42959" y="4002728"/>
            <a:ext cx="5002081" cy="4169846"/>
          </a:xfrm>
          <a:custGeom>
            <a:avLst/>
            <a:gdLst/>
            <a:ahLst/>
            <a:cxnLst/>
            <a:rect r="r" b="b" t="t" l="l"/>
            <a:pathLst>
              <a:path h="4169846" w="5002081">
                <a:moveTo>
                  <a:pt x="0" y="0"/>
                </a:moveTo>
                <a:lnTo>
                  <a:pt x="5002082" y="0"/>
                </a:lnTo>
                <a:lnTo>
                  <a:pt x="5002082" y="4169846"/>
                </a:lnTo>
                <a:lnTo>
                  <a:pt x="0" y="4169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69153" y="5718309"/>
            <a:ext cx="321301" cy="306240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63615" y="5625027"/>
            <a:ext cx="1719935" cy="492805"/>
            <a:chOff x="0" y="0"/>
            <a:chExt cx="452987" cy="1297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2987" cy="129792"/>
            </a:xfrm>
            <a:custGeom>
              <a:avLst/>
              <a:gdLst/>
              <a:ahLst/>
              <a:cxnLst/>
              <a:rect r="r" b="b" t="t" l="l"/>
              <a:pathLst>
                <a:path h="129792" w="452987">
                  <a:moveTo>
                    <a:pt x="0" y="0"/>
                  </a:moveTo>
                  <a:lnTo>
                    <a:pt x="452987" y="0"/>
                  </a:lnTo>
                  <a:lnTo>
                    <a:pt x="452987" y="129792"/>
                  </a:lnTo>
                  <a:lnTo>
                    <a:pt x="0" y="1297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Clear Sans Regular"/>
                </a:rPr>
                <a:t>Inflection point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355051" y="4037680"/>
            <a:ext cx="5400583" cy="4099942"/>
          </a:xfrm>
          <a:custGeom>
            <a:avLst/>
            <a:gdLst/>
            <a:ahLst/>
            <a:cxnLst/>
            <a:rect r="r" b="b" t="t" l="l"/>
            <a:pathLst>
              <a:path h="4099942" w="5400583">
                <a:moveTo>
                  <a:pt x="0" y="0"/>
                </a:moveTo>
                <a:lnTo>
                  <a:pt x="5400582" y="0"/>
                </a:lnTo>
                <a:lnTo>
                  <a:pt x="5400582" y="4099942"/>
                </a:lnTo>
                <a:lnTo>
                  <a:pt x="0" y="4099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408875" y="2571339"/>
            <a:ext cx="2913861" cy="998040"/>
            <a:chOff x="0" y="0"/>
            <a:chExt cx="732324" cy="2508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2324" cy="250832"/>
            </a:xfrm>
            <a:custGeom>
              <a:avLst/>
              <a:gdLst/>
              <a:ahLst/>
              <a:cxnLst/>
              <a:rect r="r" b="b" t="t" l="l"/>
              <a:pathLst>
                <a:path h="250832" w="732324">
                  <a:moveTo>
                    <a:pt x="125416" y="0"/>
                  </a:moveTo>
                  <a:lnTo>
                    <a:pt x="606908" y="0"/>
                  </a:lnTo>
                  <a:cubicBezTo>
                    <a:pt x="676173" y="0"/>
                    <a:pt x="732324" y="56151"/>
                    <a:pt x="732324" y="125416"/>
                  </a:cubicBezTo>
                  <a:lnTo>
                    <a:pt x="732324" y="125416"/>
                  </a:lnTo>
                  <a:cubicBezTo>
                    <a:pt x="732324" y="194681"/>
                    <a:pt x="676173" y="250832"/>
                    <a:pt x="606908" y="250832"/>
                  </a:cubicBezTo>
                  <a:lnTo>
                    <a:pt x="125416" y="250832"/>
                  </a:lnTo>
                  <a:cubicBezTo>
                    <a:pt x="56151" y="250832"/>
                    <a:pt x="0" y="194681"/>
                    <a:pt x="0" y="125416"/>
                  </a:cubicBezTo>
                  <a:lnTo>
                    <a:pt x="0" y="125416"/>
                  </a:lnTo>
                  <a:cubicBezTo>
                    <a:pt x="0" y="56151"/>
                    <a:pt x="56151" y="0"/>
                    <a:pt x="1254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lear Sans Regular"/>
                </a:rPr>
                <a:t>Bootstrapping 100x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97013" y="2571339"/>
            <a:ext cx="4658330" cy="998040"/>
            <a:chOff x="0" y="0"/>
            <a:chExt cx="1170751" cy="2508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70751" cy="250832"/>
            </a:xfrm>
            <a:custGeom>
              <a:avLst/>
              <a:gdLst/>
              <a:ahLst/>
              <a:cxnLst/>
              <a:rect r="r" b="b" t="t" l="l"/>
              <a:pathLst>
                <a:path h="250832" w="1170751">
                  <a:moveTo>
                    <a:pt x="84760" y="0"/>
                  </a:moveTo>
                  <a:lnTo>
                    <a:pt x="1085991" y="0"/>
                  </a:lnTo>
                  <a:cubicBezTo>
                    <a:pt x="1132803" y="0"/>
                    <a:pt x="1170751" y="37948"/>
                    <a:pt x="1170751" y="84760"/>
                  </a:cubicBezTo>
                  <a:lnTo>
                    <a:pt x="1170751" y="166072"/>
                  </a:lnTo>
                  <a:cubicBezTo>
                    <a:pt x="1170751" y="212883"/>
                    <a:pt x="1132803" y="250832"/>
                    <a:pt x="1085991" y="250832"/>
                  </a:cubicBezTo>
                  <a:lnTo>
                    <a:pt x="84760" y="250832"/>
                  </a:lnTo>
                  <a:cubicBezTo>
                    <a:pt x="62280" y="250832"/>
                    <a:pt x="40721" y="241902"/>
                    <a:pt x="24825" y="226006"/>
                  </a:cubicBezTo>
                  <a:cubicBezTo>
                    <a:pt x="8930" y="210111"/>
                    <a:pt x="0" y="188552"/>
                    <a:pt x="0" y="166072"/>
                  </a:cubicBezTo>
                  <a:lnTo>
                    <a:pt x="0" y="84760"/>
                  </a:lnTo>
                  <a:cubicBezTo>
                    <a:pt x="0" y="37948"/>
                    <a:pt x="37948" y="0"/>
                    <a:pt x="847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lear Sans Regular"/>
                </a:rPr>
                <a:t>Building inflection point distribution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933198" y="3396551"/>
            <a:ext cx="2268177" cy="952376"/>
            <a:chOff x="0" y="0"/>
            <a:chExt cx="597380" cy="2508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7380" cy="250832"/>
            </a:xfrm>
            <a:custGeom>
              <a:avLst/>
              <a:gdLst/>
              <a:ahLst/>
              <a:cxnLst/>
              <a:rect r="r" b="b" t="t" l="l"/>
              <a:pathLst>
                <a:path h="250832" w="597380">
                  <a:moveTo>
                    <a:pt x="125416" y="0"/>
                  </a:moveTo>
                  <a:lnTo>
                    <a:pt x="471964" y="0"/>
                  </a:lnTo>
                  <a:cubicBezTo>
                    <a:pt x="505227" y="0"/>
                    <a:pt x="537127" y="13213"/>
                    <a:pt x="560647" y="36733"/>
                  </a:cubicBezTo>
                  <a:cubicBezTo>
                    <a:pt x="584167" y="60253"/>
                    <a:pt x="597380" y="92153"/>
                    <a:pt x="597380" y="125416"/>
                  </a:cubicBezTo>
                  <a:lnTo>
                    <a:pt x="597380" y="125416"/>
                  </a:lnTo>
                  <a:cubicBezTo>
                    <a:pt x="597380" y="194681"/>
                    <a:pt x="541230" y="250832"/>
                    <a:pt x="471964" y="250832"/>
                  </a:cubicBezTo>
                  <a:lnTo>
                    <a:pt x="125416" y="250832"/>
                  </a:lnTo>
                  <a:cubicBezTo>
                    <a:pt x="56151" y="250832"/>
                    <a:pt x="0" y="194681"/>
                    <a:pt x="0" y="125416"/>
                  </a:cubicBezTo>
                  <a:lnTo>
                    <a:pt x="0" y="125416"/>
                  </a:lnTo>
                  <a:cubicBezTo>
                    <a:pt x="0" y="56151"/>
                    <a:pt x="56151" y="0"/>
                    <a:pt x="1254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Pond distribution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110038" y="971550"/>
            <a:ext cx="1206792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-139">
                <a:solidFill>
                  <a:srgbClr val="000000"/>
                </a:solidFill>
                <a:latin typeface="Hammersmith One"/>
              </a:rPr>
              <a:t>Experimental Setup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514639" y="2290546"/>
          <a:ext cx="11214152" cy="7703910"/>
        </p:xfrm>
        <a:graphic>
          <a:graphicData uri="http://schemas.openxmlformats.org/drawingml/2006/table">
            <a:tbl>
              <a:tblPr/>
              <a:tblGrid>
                <a:gridCol w="4128135"/>
                <a:gridCol w="3695705"/>
                <a:gridCol w="3390312"/>
              </a:tblGrid>
              <a:tr h="1177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 Bold"/>
                        </a:rPr>
                        <a:t>Model Part removed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 Bold"/>
                        </a:rPr>
                        <a:t>p-value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 Bold"/>
                        </a:rPr>
                        <a:t>Breaks fractal geometries?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No part removed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0.803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 Bold"/>
                        </a:rPr>
                        <a:t>base case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Enhanced melt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&lt;0.001*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Horizontal flux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&lt;0.001*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Ice melting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&lt;0.001*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Seepage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&lt;0.001*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Periodic Boundaries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&lt;0.001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7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Order of the topology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n/a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ear Sans Regular"/>
                        </a:rPr>
                        <a:t>Order parameter greater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2743186" y="4456921"/>
            <a:ext cx="686579" cy="686579"/>
          </a:xfrm>
          <a:custGeom>
            <a:avLst/>
            <a:gdLst/>
            <a:ahLst/>
            <a:cxnLst/>
            <a:rect r="r" b="b" t="t" l="l"/>
            <a:pathLst>
              <a:path h="686579" w="686579">
                <a:moveTo>
                  <a:pt x="0" y="0"/>
                </a:moveTo>
                <a:lnTo>
                  <a:pt x="686579" y="0"/>
                </a:lnTo>
                <a:lnTo>
                  <a:pt x="686579" y="686579"/>
                </a:lnTo>
                <a:lnTo>
                  <a:pt x="0" y="686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10038" y="971550"/>
            <a:ext cx="1206792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-139">
                <a:solidFill>
                  <a:srgbClr val="000000"/>
                </a:solidFill>
                <a:latin typeface="Hammersmith One"/>
              </a:rPr>
              <a:t>Necessary model ingredients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743186" y="7996581"/>
            <a:ext cx="686579" cy="686579"/>
          </a:xfrm>
          <a:custGeom>
            <a:avLst/>
            <a:gdLst/>
            <a:ahLst/>
            <a:cxnLst/>
            <a:rect r="r" b="b" t="t" l="l"/>
            <a:pathLst>
              <a:path h="686579" w="686579">
                <a:moveTo>
                  <a:pt x="0" y="0"/>
                </a:moveTo>
                <a:lnTo>
                  <a:pt x="686579" y="0"/>
                </a:lnTo>
                <a:lnTo>
                  <a:pt x="686579" y="686579"/>
                </a:lnTo>
                <a:lnTo>
                  <a:pt x="0" y="686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09050"/>
            <a:ext cx="171494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 significant = *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743186" y="5332994"/>
            <a:ext cx="686579" cy="686579"/>
          </a:xfrm>
          <a:custGeom>
            <a:avLst/>
            <a:gdLst/>
            <a:ahLst/>
            <a:cxnLst/>
            <a:rect r="r" b="b" t="t" l="l"/>
            <a:pathLst>
              <a:path h="686579" w="686579">
                <a:moveTo>
                  <a:pt x="0" y="0"/>
                </a:moveTo>
                <a:lnTo>
                  <a:pt x="686579" y="0"/>
                </a:lnTo>
                <a:lnTo>
                  <a:pt x="686579" y="686579"/>
                </a:lnTo>
                <a:lnTo>
                  <a:pt x="0" y="686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43186" y="6226751"/>
            <a:ext cx="686579" cy="686579"/>
          </a:xfrm>
          <a:custGeom>
            <a:avLst/>
            <a:gdLst/>
            <a:ahLst/>
            <a:cxnLst/>
            <a:rect r="r" b="b" t="t" l="l"/>
            <a:pathLst>
              <a:path h="686579" w="686579">
                <a:moveTo>
                  <a:pt x="0" y="0"/>
                </a:moveTo>
                <a:lnTo>
                  <a:pt x="686579" y="0"/>
                </a:lnTo>
                <a:lnTo>
                  <a:pt x="686579" y="686579"/>
                </a:lnTo>
                <a:lnTo>
                  <a:pt x="0" y="686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43186" y="7122880"/>
            <a:ext cx="686579" cy="686579"/>
          </a:xfrm>
          <a:custGeom>
            <a:avLst/>
            <a:gdLst/>
            <a:ahLst/>
            <a:cxnLst/>
            <a:rect r="r" b="b" t="t" l="l"/>
            <a:pathLst>
              <a:path h="686579" w="686579">
                <a:moveTo>
                  <a:pt x="0" y="0"/>
                </a:moveTo>
                <a:lnTo>
                  <a:pt x="686579" y="0"/>
                </a:lnTo>
                <a:lnTo>
                  <a:pt x="686579" y="686579"/>
                </a:lnTo>
                <a:lnTo>
                  <a:pt x="0" y="686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0141"/>
            <a:ext cx="8795270" cy="6918159"/>
          </a:xfrm>
          <a:custGeom>
            <a:avLst/>
            <a:gdLst/>
            <a:ahLst/>
            <a:cxnLst/>
            <a:rect r="r" b="b" t="t" l="l"/>
            <a:pathLst>
              <a:path h="6918159" w="8795270">
                <a:moveTo>
                  <a:pt x="0" y="0"/>
                </a:moveTo>
                <a:lnTo>
                  <a:pt x="8795270" y="0"/>
                </a:lnTo>
                <a:lnTo>
                  <a:pt x="8795270" y="6918159"/>
                </a:lnTo>
                <a:lnTo>
                  <a:pt x="0" y="691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0038" y="971550"/>
            <a:ext cx="1206792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-139">
                <a:solidFill>
                  <a:srgbClr val="000000"/>
                </a:solidFill>
                <a:latin typeface="Hammersmith One"/>
              </a:rPr>
              <a:t>Topography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631110" y="2893319"/>
            <a:ext cx="6628190" cy="5694103"/>
            <a:chOff x="0" y="0"/>
            <a:chExt cx="1745696" cy="14996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5696" cy="1499681"/>
            </a:xfrm>
            <a:custGeom>
              <a:avLst/>
              <a:gdLst/>
              <a:ahLst/>
              <a:cxnLst/>
              <a:rect r="r" b="b" t="t" l="l"/>
              <a:pathLst>
                <a:path h="1499681" w="1745696">
                  <a:moveTo>
                    <a:pt x="59569" y="0"/>
                  </a:moveTo>
                  <a:lnTo>
                    <a:pt x="1686127" y="0"/>
                  </a:lnTo>
                  <a:cubicBezTo>
                    <a:pt x="1719026" y="0"/>
                    <a:pt x="1745696" y="26670"/>
                    <a:pt x="1745696" y="59569"/>
                  </a:cubicBezTo>
                  <a:lnTo>
                    <a:pt x="1745696" y="1440112"/>
                  </a:lnTo>
                  <a:cubicBezTo>
                    <a:pt x="1745696" y="1473011"/>
                    <a:pt x="1719026" y="1499681"/>
                    <a:pt x="1686127" y="1499681"/>
                  </a:cubicBezTo>
                  <a:lnTo>
                    <a:pt x="59569" y="1499681"/>
                  </a:lnTo>
                  <a:cubicBezTo>
                    <a:pt x="26670" y="1499681"/>
                    <a:pt x="0" y="1473011"/>
                    <a:pt x="0" y="1440112"/>
                  </a:cubicBezTo>
                  <a:lnTo>
                    <a:pt x="0" y="59569"/>
                  </a:lnTo>
                  <a:cubicBezTo>
                    <a:pt x="0" y="26670"/>
                    <a:pt x="26670" y="0"/>
                    <a:pt x="59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457392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lear Sans Regular Bold"/>
                </a:rPr>
                <a:t>Order Data: </a:t>
              </a:r>
            </a:p>
            <a:p>
              <a:pPr marL="539756" indent="-269878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Clear Sans Regular"/>
                </a:rPr>
                <a:t>Order parameter = p-value based presence of fractal dimension 2 </a:t>
              </a:r>
            </a:p>
            <a:p>
              <a:pPr marL="539756" indent="-269878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Clear Sans Regular"/>
                </a:rPr>
                <a:t>Threshold at control ≈ 0.5</a:t>
              </a:r>
            </a:p>
            <a:p>
              <a:pPr marL="1079512" indent="-359837" lvl="2">
                <a:lnSpc>
                  <a:spcPts val="3250"/>
                </a:lnSpc>
                <a:buFont typeface="Arial"/>
                <a:buChar char="⚬"/>
              </a:pPr>
              <a:r>
                <a:rPr lang="en-US" sz="2500">
                  <a:solidFill>
                    <a:srgbClr val="000000"/>
                  </a:solidFill>
                  <a:latin typeface="Clear Sans Regular"/>
                </a:rPr>
                <a:t>at least 50% of the topography needs to be random for complex shapes</a:t>
              </a:r>
            </a:p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lear Sans Regular Bold"/>
                </a:rPr>
                <a:t>Real Data:</a:t>
              </a:r>
            </a:p>
            <a:p>
              <a:pPr marL="539756" indent="-269878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Clear Sans Regular"/>
                </a:rPr>
                <a:t> Observe same fractal dimension transition emerge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493" t="3459" r="3459" b="349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2130667" y="1122645"/>
            <a:ext cx="14026665" cy="7857871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2130667" y="6832048"/>
            <a:ext cx="14026665" cy="2148469"/>
          </a:xfrm>
          <a:prstGeom prst="rect">
            <a:avLst/>
          </a:prstGeom>
          <a:solidFill>
            <a:srgbClr val="BFCDE4">
              <a:alpha val="80000"/>
            </a:srgbClr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7638190" y="3338926"/>
            <a:ext cx="3011619" cy="3011619"/>
          </a:xfrm>
          <a:custGeom>
            <a:avLst/>
            <a:gdLst/>
            <a:ahLst/>
            <a:cxnLst/>
            <a:rect r="r" b="b" t="t" l="l"/>
            <a:pathLst>
              <a:path h="3011619" w="3011619">
                <a:moveTo>
                  <a:pt x="0" y="0"/>
                </a:moveTo>
                <a:lnTo>
                  <a:pt x="3011620" y="0"/>
                </a:lnTo>
                <a:lnTo>
                  <a:pt x="3011620" y="3011620"/>
                </a:lnTo>
                <a:lnTo>
                  <a:pt x="0" y="3011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2676" y="1651096"/>
            <a:ext cx="11322648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0"/>
              </a:lnSpc>
              <a:spcBef>
                <a:spcPct val="0"/>
              </a:spcBef>
            </a:pPr>
            <a:r>
              <a:rPr lang="en-US" sz="12000" spc="-120">
                <a:solidFill>
                  <a:srgbClr val="000000"/>
                </a:solidFill>
                <a:latin typeface="Hammersmith One"/>
              </a:rPr>
              <a:t>Thank you!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82676" y="7361723"/>
            <a:ext cx="11322648" cy="1024283"/>
            <a:chOff x="0" y="0"/>
            <a:chExt cx="15096864" cy="136571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5096864" cy="62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000000"/>
                  </a:solidFill>
                  <a:latin typeface="Clear Sans Regular Bold"/>
                </a:rPr>
                <a:t>Feel free to approach us if you have any questions.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33370"/>
              <a:ext cx="15096864" cy="532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lear Sans Regular"/>
                </a:rPr>
                <a:t>Presented by: Group 7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49717" y="6425648"/>
            <a:ext cx="1402666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u="sng">
                <a:solidFill>
                  <a:srgbClr val="000000"/>
                </a:solidFill>
                <a:latin typeface="Clear Sans Regular Bold"/>
                <a:hlinkClick r:id="rId6" tooltip="https://iceing-model.streamlit.app"/>
              </a:rPr>
              <a:t>https://the-melt-ponders.streamlit.app/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983" y="-48427"/>
            <a:ext cx="18432983" cy="10335427"/>
          </a:xfrm>
          <a:custGeom>
            <a:avLst/>
            <a:gdLst/>
            <a:ahLst/>
            <a:cxnLst/>
            <a:rect r="r" b="b" t="t" l="l"/>
            <a:pathLst>
              <a:path h="10335427" w="18432983">
                <a:moveTo>
                  <a:pt x="0" y="0"/>
                </a:moveTo>
                <a:lnTo>
                  <a:pt x="18432983" y="0"/>
                </a:lnTo>
                <a:lnTo>
                  <a:pt x="18432983" y="10335427"/>
                </a:lnTo>
                <a:lnTo>
                  <a:pt x="0" y="1033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99" r="0" b="-9399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130667" y="1122645"/>
            <a:ext cx="14026665" cy="7857871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3482676" y="3229653"/>
            <a:ext cx="11322648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60"/>
              </a:lnSpc>
              <a:spcBef>
                <a:spcPct val="0"/>
              </a:spcBef>
            </a:pPr>
            <a:r>
              <a:rPr lang="en-US" sz="12000" spc="-120">
                <a:solidFill>
                  <a:srgbClr val="000000"/>
                </a:solidFill>
                <a:latin typeface="Hammersmith One Bold"/>
              </a:rPr>
              <a:t>Appendix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482676" y="7361723"/>
            <a:ext cx="11322648" cy="1024283"/>
            <a:chOff x="0" y="0"/>
            <a:chExt cx="15096864" cy="13657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5096864" cy="62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000000"/>
                  </a:solidFill>
                  <a:latin typeface="Clear Sans Regular Bold"/>
                </a:rPr>
                <a:t>Exploring fractal dimensions of Arctic Melt Ponds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33370"/>
              <a:ext cx="15096864" cy="532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Clear Sans Regular"/>
                </a:rPr>
                <a:t>Presented by: Group 7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10038" y="971550"/>
            <a:ext cx="1206792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-139">
                <a:solidFill>
                  <a:srgbClr val="000000"/>
                </a:solidFill>
                <a:latin typeface="Hammersmith One"/>
              </a:rPr>
              <a:t>Percolation threshold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676881" y="2185221"/>
            <a:ext cx="4456810" cy="4362578"/>
          </a:xfrm>
          <a:custGeom>
            <a:avLst/>
            <a:gdLst/>
            <a:ahLst/>
            <a:cxnLst/>
            <a:rect r="r" b="b" t="t" l="l"/>
            <a:pathLst>
              <a:path h="4362578" w="4456810">
                <a:moveTo>
                  <a:pt x="0" y="0"/>
                </a:moveTo>
                <a:lnTo>
                  <a:pt x="4456810" y="0"/>
                </a:lnTo>
                <a:lnTo>
                  <a:pt x="4456810" y="4362578"/>
                </a:lnTo>
                <a:lnTo>
                  <a:pt x="0" y="436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98758" y="6500174"/>
            <a:ext cx="421305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60h: D=2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08324" y="2060579"/>
            <a:ext cx="4939506" cy="4888053"/>
          </a:xfrm>
          <a:custGeom>
            <a:avLst/>
            <a:gdLst/>
            <a:ahLst/>
            <a:cxnLst/>
            <a:rect r="r" b="b" t="t" l="l"/>
            <a:pathLst>
              <a:path h="4888053" w="4939506">
                <a:moveTo>
                  <a:pt x="0" y="0"/>
                </a:moveTo>
                <a:lnTo>
                  <a:pt x="4939506" y="0"/>
                </a:lnTo>
                <a:lnTo>
                  <a:pt x="4939506" y="4888052"/>
                </a:lnTo>
                <a:lnTo>
                  <a:pt x="0" y="4888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71549" y="7013889"/>
            <a:ext cx="421305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100h: percolation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45438" y="2185221"/>
            <a:ext cx="4456810" cy="4362578"/>
          </a:xfrm>
          <a:custGeom>
            <a:avLst/>
            <a:gdLst/>
            <a:ahLst/>
            <a:cxnLst/>
            <a:rect r="r" b="b" t="t" l="l"/>
            <a:pathLst>
              <a:path h="4362578" w="4456810">
                <a:moveTo>
                  <a:pt x="0" y="0"/>
                </a:moveTo>
                <a:lnTo>
                  <a:pt x="4456810" y="0"/>
                </a:lnTo>
                <a:lnTo>
                  <a:pt x="4456810" y="4362578"/>
                </a:lnTo>
                <a:lnTo>
                  <a:pt x="0" y="436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67315" y="6500174"/>
            <a:ext cx="421305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40h: D=1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2095" y="7886379"/>
            <a:ext cx="1488381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Fractal dimension 2 as a necessary condition for percolation (pink). We found no scenario were simple euclidean-shaped ponds emerged in and formed a percolating cluster before transitioning to non-percolating complex pond structures first.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5490" y="2480623"/>
            <a:ext cx="7290564" cy="3261964"/>
          </a:xfrm>
          <a:custGeom>
            <a:avLst/>
            <a:gdLst/>
            <a:ahLst/>
            <a:cxnLst/>
            <a:rect r="r" b="b" t="t" l="l"/>
            <a:pathLst>
              <a:path h="3261964" w="7290564">
                <a:moveTo>
                  <a:pt x="0" y="0"/>
                </a:moveTo>
                <a:lnTo>
                  <a:pt x="7290564" y="0"/>
                </a:lnTo>
                <a:lnTo>
                  <a:pt x="7290564" y="3261964"/>
                </a:lnTo>
                <a:lnTo>
                  <a:pt x="0" y="3261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0038" y="971550"/>
            <a:ext cx="1206792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-139">
                <a:solidFill>
                  <a:srgbClr val="000000"/>
                </a:solidFill>
                <a:latin typeface="Hammersmith One"/>
              </a:rPr>
              <a:t>Late Percolation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50535" y="7595235"/>
            <a:ext cx="13786931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Reason why percolation happens much later than transition to D=2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Enhanced melt rate leads ponds to become deeper after reaching D=2.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Deep ponds lead to large gradient to neighbouring cells: Water close to pond flows into pond rather then enhancing melting around it.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64327" y="2403122"/>
            <a:ext cx="7228183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m is effective melt rate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h is the water height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E the enhancement factor due to pond depth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m_p is the maximal pond melt rate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m_i is the ice melt rate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h_max is the water level where melting is not further enhanced if ponds are deeper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983" y="-48427"/>
            <a:ext cx="18432983" cy="10335427"/>
          </a:xfrm>
          <a:custGeom>
            <a:avLst/>
            <a:gdLst/>
            <a:ahLst/>
            <a:cxnLst/>
            <a:rect r="r" b="b" t="t" l="l"/>
            <a:pathLst>
              <a:path h="10335427" w="18432983">
                <a:moveTo>
                  <a:pt x="0" y="0"/>
                </a:moveTo>
                <a:lnTo>
                  <a:pt x="18432983" y="0"/>
                </a:lnTo>
                <a:lnTo>
                  <a:pt x="18432983" y="10335427"/>
                </a:lnTo>
                <a:lnTo>
                  <a:pt x="0" y="1033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99" r="0" b="-939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983" y="-48427"/>
            <a:ext cx="18432983" cy="10335427"/>
          </a:xfrm>
          <a:custGeom>
            <a:avLst/>
            <a:gdLst/>
            <a:ahLst/>
            <a:cxnLst/>
            <a:rect r="r" b="b" t="t" l="l"/>
            <a:pathLst>
              <a:path h="10335427" w="18432983">
                <a:moveTo>
                  <a:pt x="0" y="0"/>
                </a:moveTo>
                <a:lnTo>
                  <a:pt x="18432983" y="0"/>
                </a:lnTo>
                <a:lnTo>
                  <a:pt x="18432983" y="10335427"/>
                </a:lnTo>
                <a:lnTo>
                  <a:pt x="0" y="1033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99" r="0" b="-93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76198" y="5815796"/>
            <a:ext cx="3852732" cy="3271983"/>
            <a:chOff x="0" y="0"/>
            <a:chExt cx="2752348" cy="233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2348" cy="2337467"/>
            </a:xfrm>
            <a:custGeom>
              <a:avLst/>
              <a:gdLst/>
              <a:ahLst/>
              <a:cxnLst/>
              <a:rect r="r" b="b" t="t" l="l"/>
              <a:pathLst>
                <a:path h="2337467" w="2752348">
                  <a:moveTo>
                    <a:pt x="200946" y="0"/>
                  </a:moveTo>
                  <a:lnTo>
                    <a:pt x="2551402" y="0"/>
                  </a:lnTo>
                  <a:cubicBezTo>
                    <a:pt x="2604696" y="0"/>
                    <a:pt x="2655807" y="21171"/>
                    <a:pt x="2693492" y="58856"/>
                  </a:cubicBezTo>
                  <a:cubicBezTo>
                    <a:pt x="2731177" y="96541"/>
                    <a:pt x="2752348" y="147652"/>
                    <a:pt x="2752348" y="200946"/>
                  </a:cubicBezTo>
                  <a:lnTo>
                    <a:pt x="2752348" y="2136521"/>
                  </a:lnTo>
                  <a:cubicBezTo>
                    <a:pt x="2752348" y="2247500"/>
                    <a:pt x="2662381" y="2337467"/>
                    <a:pt x="2551402" y="2337467"/>
                  </a:cubicBezTo>
                  <a:lnTo>
                    <a:pt x="200946" y="2337467"/>
                  </a:lnTo>
                  <a:cubicBezTo>
                    <a:pt x="89967" y="2337467"/>
                    <a:pt x="0" y="2247500"/>
                    <a:pt x="0" y="2136521"/>
                  </a:cubicBezTo>
                  <a:lnTo>
                    <a:pt x="0" y="200946"/>
                  </a:lnTo>
                  <a:cubicBezTo>
                    <a:pt x="0" y="89967"/>
                    <a:pt x="89967" y="0"/>
                    <a:pt x="2009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33647" y="8328278"/>
            <a:ext cx="1943999" cy="1860044"/>
            <a:chOff x="0" y="0"/>
            <a:chExt cx="1388771" cy="13287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8771" cy="1328794"/>
            </a:xfrm>
            <a:custGeom>
              <a:avLst/>
              <a:gdLst/>
              <a:ahLst/>
              <a:cxnLst/>
              <a:rect r="r" b="b" t="t" l="l"/>
              <a:pathLst>
                <a:path h="1328794" w="1388771">
                  <a:moveTo>
                    <a:pt x="119474" y="0"/>
                  </a:moveTo>
                  <a:lnTo>
                    <a:pt x="1269297" y="0"/>
                  </a:lnTo>
                  <a:cubicBezTo>
                    <a:pt x="1335281" y="0"/>
                    <a:pt x="1388771" y="53490"/>
                    <a:pt x="1388771" y="119474"/>
                  </a:cubicBezTo>
                  <a:lnTo>
                    <a:pt x="1388771" y="1209320"/>
                  </a:lnTo>
                  <a:cubicBezTo>
                    <a:pt x="1388771" y="1241007"/>
                    <a:pt x="1376184" y="1271395"/>
                    <a:pt x="1353778" y="1293801"/>
                  </a:cubicBezTo>
                  <a:cubicBezTo>
                    <a:pt x="1331372" y="1316207"/>
                    <a:pt x="1300984" y="1328794"/>
                    <a:pt x="1269297" y="1328794"/>
                  </a:cubicBezTo>
                  <a:lnTo>
                    <a:pt x="119474" y="1328794"/>
                  </a:lnTo>
                  <a:cubicBezTo>
                    <a:pt x="53490" y="1328794"/>
                    <a:pt x="0" y="1275304"/>
                    <a:pt x="0" y="1209320"/>
                  </a:cubicBezTo>
                  <a:lnTo>
                    <a:pt x="0" y="119474"/>
                  </a:lnTo>
                  <a:cubicBezTo>
                    <a:pt x="0" y="53490"/>
                    <a:pt x="53490" y="0"/>
                    <a:pt x="1194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983" y="-48427"/>
            <a:ext cx="18432983" cy="10335427"/>
          </a:xfrm>
          <a:custGeom>
            <a:avLst/>
            <a:gdLst/>
            <a:ahLst/>
            <a:cxnLst/>
            <a:rect r="r" b="b" t="t" l="l"/>
            <a:pathLst>
              <a:path h="10335427" w="18432983">
                <a:moveTo>
                  <a:pt x="0" y="0"/>
                </a:moveTo>
                <a:lnTo>
                  <a:pt x="18432983" y="0"/>
                </a:lnTo>
                <a:lnTo>
                  <a:pt x="18432983" y="10335427"/>
                </a:lnTo>
                <a:lnTo>
                  <a:pt x="0" y="1033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99" r="0" b="-93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9209895" cy="5143500"/>
          </a:xfrm>
          <a:custGeom>
            <a:avLst/>
            <a:gdLst/>
            <a:ahLst/>
            <a:cxnLst/>
            <a:rect r="r" b="b" t="t" l="l"/>
            <a:pathLst>
              <a:path h="5143500" w="9209895">
                <a:moveTo>
                  <a:pt x="0" y="0"/>
                </a:moveTo>
                <a:lnTo>
                  <a:pt x="9209895" y="0"/>
                </a:lnTo>
                <a:lnTo>
                  <a:pt x="920989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983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76198" y="5815796"/>
            <a:ext cx="3852732" cy="3271983"/>
            <a:chOff x="0" y="0"/>
            <a:chExt cx="2752348" cy="233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52348" cy="2337467"/>
            </a:xfrm>
            <a:custGeom>
              <a:avLst/>
              <a:gdLst/>
              <a:ahLst/>
              <a:cxnLst/>
              <a:rect r="r" b="b" t="t" l="l"/>
              <a:pathLst>
                <a:path h="2337467" w="2752348">
                  <a:moveTo>
                    <a:pt x="200946" y="0"/>
                  </a:moveTo>
                  <a:lnTo>
                    <a:pt x="2551402" y="0"/>
                  </a:lnTo>
                  <a:cubicBezTo>
                    <a:pt x="2604696" y="0"/>
                    <a:pt x="2655807" y="21171"/>
                    <a:pt x="2693492" y="58856"/>
                  </a:cubicBezTo>
                  <a:cubicBezTo>
                    <a:pt x="2731177" y="96541"/>
                    <a:pt x="2752348" y="147652"/>
                    <a:pt x="2752348" y="200946"/>
                  </a:cubicBezTo>
                  <a:lnTo>
                    <a:pt x="2752348" y="2136521"/>
                  </a:lnTo>
                  <a:cubicBezTo>
                    <a:pt x="2752348" y="2247500"/>
                    <a:pt x="2662381" y="2337467"/>
                    <a:pt x="2551402" y="2337467"/>
                  </a:cubicBezTo>
                  <a:lnTo>
                    <a:pt x="200946" y="2337467"/>
                  </a:lnTo>
                  <a:cubicBezTo>
                    <a:pt x="89967" y="2337467"/>
                    <a:pt x="0" y="2247500"/>
                    <a:pt x="0" y="2136521"/>
                  </a:cubicBezTo>
                  <a:lnTo>
                    <a:pt x="0" y="200946"/>
                  </a:lnTo>
                  <a:cubicBezTo>
                    <a:pt x="0" y="89967"/>
                    <a:pt x="89967" y="0"/>
                    <a:pt x="2009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33647" y="8328278"/>
            <a:ext cx="1943999" cy="1860044"/>
            <a:chOff x="0" y="0"/>
            <a:chExt cx="1388771" cy="13287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8771" cy="1328794"/>
            </a:xfrm>
            <a:custGeom>
              <a:avLst/>
              <a:gdLst/>
              <a:ahLst/>
              <a:cxnLst/>
              <a:rect r="r" b="b" t="t" l="l"/>
              <a:pathLst>
                <a:path h="1328794" w="1388771">
                  <a:moveTo>
                    <a:pt x="119474" y="0"/>
                  </a:moveTo>
                  <a:lnTo>
                    <a:pt x="1269297" y="0"/>
                  </a:lnTo>
                  <a:cubicBezTo>
                    <a:pt x="1335281" y="0"/>
                    <a:pt x="1388771" y="53490"/>
                    <a:pt x="1388771" y="119474"/>
                  </a:cubicBezTo>
                  <a:lnTo>
                    <a:pt x="1388771" y="1209320"/>
                  </a:lnTo>
                  <a:cubicBezTo>
                    <a:pt x="1388771" y="1241007"/>
                    <a:pt x="1376184" y="1271395"/>
                    <a:pt x="1353778" y="1293801"/>
                  </a:cubicBezTo>
                  <a:cubicBezTo>
                    <a:pt x="1331372" y="1316207"/>
                    <a:pt x="1300984" y="1328794"/>
                    <a:pt x="1269297" y="1328794"/>
                  </a:cubicBezTo>
                  <a:lnTo>
                    <a:pt x="119474" y="1328794"/>
                  </a:lnTo>
                  <a:cubicBezTo>
                    <a:pt x="53490" y="1328794"/>
                    <a:pt x="0" y="1275304"/>
                    <a:pt x="0" y="1209320"/>
                  </a:cubicBezTo>
                  <a:lnTo>
                    <a:pt x="0" y="119474"/>
                  </a:lnTo>
                  <a:cubicBezTo>
                    <a:pt x="0" y="53490"/>
                    <a:pt x="53490" y="0"/>
                    <a:pt x="1194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3131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356716"/>
            <a:chOff x="0" y="0"/>
            <a:chExt cx="24384000" cy="5808955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0" t="28824" r="0" b="28824"/>
            <a:stretch>
              <a:fillRect/>
            </a:stretch>
          </p:blipFill>
          <p:spPr>
            <a:xfrm flipH="false" flipV="false">
              <a:off x="0" y="0"/>
              <a:ext cx="24384000" cy="580895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65907" y="5564916"/>
            <a:ext cx="4241397" cy="2657228"/>
            <a:chOff x="0" y="0"/>
            <a:chExt cx="5655195" cy="35429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5655195" cy="1502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Clear Sans Regular Bold"/>
                </a:rPr>
                <a:t>Advancing Climate Modeling Accuracy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83480"/>
              <a:ext cx="5655195" cy="1859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By developing a physics-informed cellular automata (CA) model of melt ponds, we aim to improve the precision of climate models.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23302" y="5455378"/>
            <a:ext cx="4241397" cy="2876303"/>
            <a:chOff x="0" y="0"/>
            <a:chExt cx="5655195" cy="383507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5655195" cy="2264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Clear Sans Regular Bold"/>
                </a:rPr>
                <a:t>Understanding Climate Feedback Mechanisms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445480"/>
              <a:ext cx="5655195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Melt ponds play a significant role in accelerating the melting process by reducing the ice's albedo.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680697" y="5279166"/>
            <a:ext cx="4241397" cy="3228728"/>
            <a:chOff x="0" y="0"/>
            <a:chExt cx="5655195" cy="430497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5655195" cy="2264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Clear Sans Regular Bold"/>
                </a:rPr>
                <a:t>Enhancing Predictions of Arctic Sea Ice Decline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445480"/>
              <a:ext cx="5655195" cy="1859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The Arctic region is experiencing rapid ice loss, and understanding the dynamics of melt ponds is crucial for predicting future changes.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03527"/>
            <a:ext cx="6154773" cy="6154773"/>
          </a:xfrm>
          <a:custGeom>
            <a:avLst/>
            <a:gdLst/>
            <a:ahLst/>
            <a:cxnLst/>
            <a:rect r="r" b="b" t="t" l="l"/>
            <a:pathLst>
              <a:path h="6154773" w="6154773">
                <a:moveTo>
                  <a:pt x="0" y="0"/>
                </a:moveTo>
                <a:lnTo>
                  <a:pt x="6154773" y="0"/>
                </a:lnTo>
                <a:lnTo>
                  <a:pt x="6154773" y="6154773"/>
                </a:lnTo>
                <a:lnTo>
                  <a:pt x="0" y="6154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0038" y="971550"/>
            <a:ext cx="1206792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-139">
                <a:solidFill>
                  <a:srgbClr val="000000"/>
                </a:solidFill>
                <a:latin typeface="Hammersmith One"/>
              </a:rPr>
              <a:t>Baseline Ising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31690" y="3027327"/>
            <a:ext cx="7863356" cy="614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Pond and Ice as metastable states determined by binary spin</a:t>
            </a:r>
          </a:p>
          <a:p>
            <a:pPr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Random initialisation of cell spin</a:t>
            </a:r>
          </a:p>
          <a:p>
            <a:pPr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Magnetisation force field represents Topography </a:t>
            </a:r>
          </a:p>
          <a:p>
            <a:pPr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random normal initialisation</a:t>
            </a:r>
          </a:p>
          <a:p>
            <a:pPr>
              <a:lnSpc>
                <a:spcPts val="4499"/>
              </a:lnSpc>
            </a:pPr>
          </a:p>
          <a:p>
            <a:pPr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If most neighbours in one state, adjust to that state</a:t>
            </a:r>
          </a:p>
          <a:p>
            <a:pPr algn="l" marL="647698" indent="-323849" lvl="1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Forcefield only relevant, if 2 ice and 2 water neighbours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36757" y="111591"/>
            <a:ext cx="8696771" cy="37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3"/>
              </a:lnSpc>
              <a:spcBef>
                <a:spcPct val="0"/>
              </a:spcBef>
            </a:pPr>
            <a:r>
              <a:rPr lang="en-US" sz="1179">
                <a:solidFill>
                  <a:srgbClr val="000000"/>
                </a:solidFill>
                <a:latin typeface="Clear Sans Regular"/>
              </a:rPr>
              <a:t>Ma, Y.-P., Sudakov, I., Strong, C., &amp; Golden, K. M. (2019). Ising model for Melt Ponds on Arctic Sea Ice. New Journal of Physics,</a:t>
            </a:r>
          </a:p>
          <a:p>
            <a:pPr algn="ctr">
              <a:lnSpc>
                <a:spcPts val="1533"/>
              </a:lnSpc>
              <a:spcBef>
                <a:spcPct val="0"/>
              </a:spcBef>
            </a:pPr>
            <a:r>
              <a:rPr lang="en-US" sz="1179">
                <a:solidFill>
                  <a:srgbClr val="000000"/>
                </a:solidFill>
                <a:latin typeface="Clear Sans Regular"/>
              </a:rPr>
              <a:t> 21(6), 063029. https://doi.org/10.1088/1367-2630/ab26db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0.0000" end="9083.3333"/>
                </p14:media>
              </p:ext>
            </p:extLst>
          </p:nvPr>
        </p:nvPicPr>
        <p:blipFill>
          <a:blip r:embed="rId3"/>
          <a:srcRect l="10926" t="9598" r="1759" b="2899"/>
          <a:stretch>
            <a:fillRect/>
          </a:stretch>
        </p:blipFill>
        <p:spPr>
          <a:xfrm flipH="false" flipV="false" rot="0">
            <a:off x="1028700" y="3188888"/>
            <a:ext cx="6042248" cy="60792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110038" y="971550"/>
            <a:ext cx="1206792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-139">
                <a:solidFill>
                  <a:srgbClr val="000000"/>
                </a:solidFill>
                <a:latin typeface="Hammersmith One"/>
              </a:rPr>
              <a:t>Baseline Ising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31690" y="3027327"/>
            <a:ext cx="7863356" cy="614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</a:p>
          <a:p>
            <a:pPr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No physical processes needed to observe fractal patterns</a:t>
            </a:r>
          </a:p>
          <a:p>
            <a:pPr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No time evolution</a:t>
            </a:r>
          </a:p>
          <a:p>
            <a:pPr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No melting</a:t>
            </a:r>
          </a:p>
          <a:p>
            <a:pPr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2D: No sense of ice block height or pond depth</a:t>
            </a:r>
          </a:p>
          <a:p>
            <a:pPr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No seepage of water through ice</a:t>
            </a:r>
          </a:p>
          <a:p>
            <a:pPr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sz="2999" spc="-59">
                <a:solidFill>
                  <a:srgbClr val="000000"/>
                </a:solidFill>
                <a:latin typeface="Clear Sans Regular"/>
              </a:rPr>
              <a:t>Pond presence does not influence melting process</a:t>
            </a:r>
          </a:p>
          <a:p>
            <a:pPr algn="l">
              <a:lnSpc>
                <a:spcPts val="4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781520" y="1028700"/>
            <a:ext cx="6693542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716678" y="1786860"/>
            <a:ext cx="823225" cy="1182177"/>
          </a:xfrm>
          <a:custGeom>
            <a:avLst/>
            <a:gdLst/>
            <a:ahLst/>
            <a:cxnLst/>
            <a:rect r="r" b="b" t="t" l="l"/>
            <a:pathLst>
              <a:path h="1182177" w="823225">
                <a:moveTo>
                  <a:pt x="0" y="0"/>
                </a:moveTo>
                <a:lnTo>
                  <a:pt x="823225" y="0"/>
                </a:lnTo>
                <a:lnTo>
                  <a:pt x="823225" y="1182177"/>
                </a:lnTo>
                <a:lnTo>
                  <a:pt x="0" y="1182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812938" y="1028700"/>
            <a:ext cx="6693542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4574757" y="1738338"/>
            <a:ext cx="1169905" cy="1279220"/>
          </a:xfrm>
          <a:custGeom>
            <a:avLst/>
            <a:gdLst/>
            <a:ahLst/>
            <a:cxnLst/>
            <a:rect r="r" b="b" t="t" l="l"/>
            <a:pathLst>
              <a:path h="1279220" w="1169905">
                <a:moveTo>
                  <a:pt x="0" y="0"/>
                </a:moveTo>
                <a:lnTo>
                  <a:pt x="1169905" y="0"/>
                </a:lnTo>
                <a:lnTo>
                  <a:pt x="1169905" y="1279221"/>
                </a:lnTo>
                <a:lnTo>
                  <a:pt x="0" y="1279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781520" y="4758666"/>
            <a:ext cx="710928" cy="7109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5739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645143" y="4730091"/>
            <a:ext cx="4966294" cy="444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-60">
                <a:solidFill>
                  <a:srgbClr val="000000"/>
                </a:solidFill>
                <a:latin typeface="Clear Sans Regular"/>
              </a:rPr>
              <a:t>The physics-informed CA model will demonstrate the same transition in fractal dimension as observed in the Ising model. </a:t>
            </a:r>
          </a:p>
          <a:p>
            <a:pPr algn="ctr">
              <a:lnSpc>
                <a:spcPts val="3900"/>
              </a:lnSpc>
            </a:pPr>
          </a:p>
          <a:p>
            <a:pPr algn="ctr">
              <a:lnSpc>
                <a:spcPts val="3900"/>
              </a:lnSpc>
            </a:pPr>
            <a:r>
              <a:rPr lang="en-US" sz="3000" spc="-60">
                <a:solidFill>
                  <a:srgbClr val="000000"/>
                </a:solidFill>
                <a:latin typeface="Clear Sans Regular"/>
              </a:rPr>
              <a:t>Removing model specifics will be able to break the emergence.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45143" y="3607720"/>
            <a:ext cx="496629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000000"/>
                </a:solidFill>
                <a:latin typeface="Hammersmith One Bold"/>
              </a:rPr>
              <a:t>HYPOTHESES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76562" y="4459662"/>
            <a:ext cx="5364923" cy="426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240" spc="-64">
                <a:solidFill>
                  <a:srgbClr val="000000"/>
                </a:solidFill>
                <a:latin typeface="Clear Sans Regular"/>
              </a:rPr>
              <a:t>Can a physics-informed cellular automata (CA) model of melt ponds </a:t>
            </a:r>
            <a:r>
              <a:rPr lang="en-US" sz="3240" spc="-64" u="sng">
                <a:solidFill>
                  <a:srgbClr val="000000"/>
                </a:solidFill>
                <a:latin typeface="Clear Sans Regular"/>
              </a:rPr>
              <a:t>replicate</a:t>
            </a:r>
            <a:r>
              <a:rPr lang="en-US" sz="3240" spc="-64">
                <a:solidFill>
                  <a:srgbClr val="000000"/>
                </a:solidFill>
                <a:latin typeface="Clear Sans Regular"/>
              </a:rPr>
              <a:t> and </a:t>
            </a:r>
            <a:r>
              <a:rPr lang="en-US" sz="3240" spc="-64" u="sng">
                <a:solidFill>
                  <a:srgbClr val="000000"/>
                </a:solidFill>
                <a:latin typeface="Clear Sans Regular"/>
              </a:rPr>
              <a:t>inform about the physical processes</a:t>
            </a:r>
            <a:r>
              <a:rPr lang="en-US" sz="3240" spc="-64">
                <a:solidFill>
                  <a:srgbClr val="000000"/>
                </a:solidFill>
                <a:latin typeface="Clear Sans Regular"/>
              </a:rPr>
              <a:t> needed for the fractal behaviour observed in the Ising model and in real data?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76562" y="3607720"/>
            <a:ext cx="496629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000000"/>
                </a:solidFill>
                <a:latin typeface="Hammersmith One Bold"/>
              </a:rPr>
              <a:t>RESEARCH QUESTION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781520" y="7594660"/>
            <a:ext cx="710928" cy="71092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5739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 Regular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05247" y="2092325"/>
            <a:ext cx="13677507" cy="6956799"/>
            <a:chOff x="0" y="0"/>
            <a:chExt cx="18236675" cy="92757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88052"/>
              <a:ext cx="6689116" cy="8099628"/>
            </a:xfrm>
            <a:custGeom>
              <a:avLst/>
              <a:gdLst/>
              <a:ahLst/>
              <a:cxnLst/>
              <a:rect r="r" b="b" t="t" l="l"/>
              <a:pathLst>
                <a:path h="8099628" w="6689116">
                  <a:moveTo>
                    <a:pt x="0" y="0"/>
                  </a:moveTo>
                  <a:lnTo>
                    <a:pt x="6689116" y="0"/>
                  </a:lnTo>
                  <a:lnTo>
                    <a:pt x="6689116" y="8099628"/>
                  </a:lnTo>
                  <a:lnTo>
                    <a:pt x="0" y="8099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092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569514" y="0"/>
              <a:ext cx="9667162" cy="9275732"/>
            </a:xfrm>
            <a:custGeom>
              <a:avLst/>
              <a:gdLst/>
              <a:ahLst/>
              <a:cxnLst/>
              <a:rect r="r" b="b" t="t" l="l"/>
              <a:pathLst>
                <a:path h="9275732" w="9667162">
                  <a:moveTo>
                    <a:pt x="0" y="0"/>
                  </a:moveTo>
                  <a:lnTo>
                    <a:pt x="9667161" y="0"/>
                  </a:lnTo>
                  <a:lnTo>
                    <a:pt x="9667161" y="9275732"/>
                  </a:lnTo>
                  <a:lnTo>
                    <a:pt x="0" y="9275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558" t="-23662" r="-18022" b="-2493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110038" y="971550"/>
            <a:ext cx="1206792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 spc="-139">
                <a:solidFill>
                  <a:srgbClr val="000000"/>
                </a:solidFill>
                <a:latin typeface="Hammersmith One"/>
              </a:rPr>
              <a:t>CA Model Setup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58699" y="407932"/>
            <a:ext cx="9929301" cy="37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9"/>
              </a:lnSpc>
              <a:spcBef>
                <a:spcPct val="0"/>
              </a:spcBef>
            </a:pPr>
            <a:r>
              <a:rPr lang="en-US" sz="1176">
                <a:solidFill>
                  <a:srgbClr val="000000"/>
                </a:solidFill>
                <a:latin typeface="Clear Sans Regular"/>
              </a:rPr>
              <a:t>Lüthje, M., D. L. Feltham, P. D. Taylor, and M. G. Worster (2006), Modeling the summertime evolution of sea-ice melt ponds, J. Geophys. Res., 111, C02001, doi:10.1029/2004JC002818.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DAFnAKn6tYU</dc:identifier>
  <dcterms:modified xsi:type="dcterms:W3CDTF">2011-08-01T06:04:30Z</dcterms:modified>
  <cp:revision>1</cp:revision>
  <dc:title> Yellow Professional Gradient Vision Deck Company Presentation</dc:title>
</cp:coreProperties>
</file>